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6" r:id="rId5"/>
    <p:sldId id="258" r:id="rId6"/>
    <p:sldId id="259" r:id="rId7"/>
    <p:sldId id="261" r:id="rId8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2EFF"/>
    <a:srgbClr val="001A70"/>
    <a:srgbClr val="30BFC5"/>
    <a:srgbClr val="E3E3E3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ACD028-5A60-4E8C-B2C6-8CB0F80592E9}" v="5" dt="2026-07-16T09:44:23.3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77" autoAdjust="0"/>
    <p:restoredTop sz="94685"/>
  </p:normalViewPr>
  <p:slideViewPr>
    <p:cSldViewPr snapToGrid="0">
      <p:cViewPr>
        <p:scale>
          <a:sx n="75" d="100"/>
          <a:sy n="75" d="100"/>
        </p:scale>
        <p:origin x="352" y="-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Lopes" userId="7d8e3ea2-da53-45a1-940d-46383adb1d38" providerId="ADAL" clId="{0C77FFD2-33CF-41FB-8218-82E884CD89A8}"/>
    <pc:docChg chg="undo custSel modSld">
      <pc:chgData name="Ana Lopes" userId="7d8e3ea2-da53-45a1-940d-46383adb1d38" providerId="ADAL" clId="{0C77FFD2-33CF-41FB-8218-82E884CD89A8}" dt="2026-07-16T09:44:41.311" v="164" actId="20577"/>
      <pc:docMkLst>
        <pc:docMk/>
      </pc:docMkLst>
      <pc:sldChg chg="modSp mod">
        <pc:chgData name="Ana Lopes" userId="7d8e3ea2-da53-45a1-940d-46383adb1d38" providerId="ADAL" clId="{0C77FFD2-33CF-41FB-8218-82E884CD89A8}" dt="2026-07-16T08:50:02.191" v="157"/>
        <pc:sldMkLst>
          <pc:docMk/>
          <pc:sldMk cId="1737968187" sldId="259"/>
        </pc:sldMkLst>
        <pc:spChg chg="mod">
          <ac:chgData name="Ana Lopes" userId="7d8e3ea2-da53-45a1-940d-46383adb1d38" providerId="ADAL" clId="{0C77FFD2-33CF-41FB-8218-82E884CD89A8}" dt="2026-07-16T08:50:02.191" v="157"/>
          <ac:spMkLst>
            <pc:docMk/>
            <pc:sldMk cId="1737968187" sldId="259"/>
            <ac:spMk id="14" creationId="{B2D670A5-DC79-9E6D-D4F6-1E3E135BC354}"/>
          </ac:spMkLst>
        </pc:spChg>
      </pc:sldChg>
      <pc:sldChg chg="modSp mod">
        <pc:chgData name="Ana Lopes" userId="7d8e3ea2-da53-45a1-940d-46383adb1d38" providerId="ADAL" clId="{0C77FFD2-33CF-41FB-8218-82E884CD89A8}" dt="2026-07-16T09:44:41.311" v="164" actId="20577"/>
        <pc:sldMkLst>
          <pc:docMk/>
          <pc:sldMk cId="2166446574" sldId="261"/>
        </pc:sldMkLst>
        <pc:spChg chg="mod">
          <ac:chgData name="Ana Lopes" userId="7d8e3ea2-da53-45a1-940d-46383adb1d38" providerId="ADAL" clId="{0C77FFD2-33CF-41FB-8218-82E884CD89A8}" dt="2026-07-16T09:44:41.311" v="164" actId="20577"/>
          <ac:spMkLst>
            <pc:docMk/>
            <pc:sldMk cId="2166446574" sldId="261"/>
            <ac:spMk id="16" creationId="{F9114456-1ABC-00DB-594D-C41152E624B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D966F6-0F64-44DE-8256-520CB28C41F6}" type="datetimeFigureOut">
              <a:rPr lang="pt-PT" smtClean="0"/>
              <a:t>16/07/2026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7ADC0-4DC0-4923-9ED5-FFB6981451A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35756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7ADC0-4DC0-4923-9ED5-FFB6981451A5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5647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2B0447-1A2F-2817-1A6D-39DF05F2D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0B77B274-E4F6-340A-59BB-B2D481BDFB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B97AF59E-0B41-0C65-84D0-00A07A635C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5A804E7-39CB-C4E5-8A0E-75AEF39BCC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7ADC0-4DC0-4923-9ED5-FFB6981451A5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35942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81253-3899-C806-46C3-1BF639FDD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8E68F336-9AC6-CF99-B55F-E28B19BC64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5C44CDFA-B8F5-6A81-14C1-3C5D5EE15D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701B95CE-24A9-C6BC-B720-25728D0F65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7ADC0-4DC0-4923-9ED5-FFB6981451A5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60693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D4E0A2-B20F-3BDF-4AE1-F0FB9E50F9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CB76F84-4E22-010E-EBD3-5C32447A6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80A0F569-1139-50A8-33DE-8336911A5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5B43B-7268-4C8E-A12D-4B99D533B2B1}" type="datetimeFigureOut">
              <a:rPr lang="pt-PT" smtClean="0"/>
              <a:t>16/07/2026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88DEA52F-527F-E628-A38C-C1D4C905F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34A6A21-5F77-CB3F-D5DF-25951D951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CD431-9D68-4DF9-88C0-0AC6B1774A3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29094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6833AA-CC82-7C06-3B89-0CC5F585B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A8AB5880-B95A-209D-9EA0-19E929F8A6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27783B07-5E29-F684-96DB-7BF1D07DF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5B43B-7268-4C8E-A12D-4B99D533B2B1}" type="datetimeFigureOut">
              <a:rPr lang="pt-PT" smtClean="0"/>
              <a:t>16/07/2026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9451949-2902-7E6D-4B8E-D6847F8C7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DBF5821-9C5B-7CF4-EA62-090AD9AC9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CD431-9D68-4DF9-88C0-0AC6B1774A3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02172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367B777-4A8D-4EB2-1A91-564E45417D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86BDBD9A-7F50-FEA2-A675-32DC0DAFF9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D990B7A-EA1F-1584-D856-420B6635F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5B43B-7268-4C8E-A12D-4B99D533B2B1}" type="datetimeFigureOut">
              <a:rPr lang="pt-PT" smtClean="0"/>
              <a:t>16/07/2026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1699C39F-3756-1168-82C6-0787D80A2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ACDBAD1-7A7B-655D-6F06-AE37E4C4F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CD431-9D68-4DF9-88C0-0AC6B1774A3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051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115E55-522F-246A-160D-DA64E1AC8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C1A7EB3-DF9C-AF76-288C-5435EBD31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6FA5F25-052D-1EC2-B682-189533B1F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5B43B-7268-4C8E-A12D-4B99D533B2B1}" type="datetimeFigureOut">
              <a:rPr lang="pt-PT" smtClean="0"/>
              <a:t>16/07/2026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F731179-9E2A-8C38-9B6F-ACEB99BF3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67EAFCD-EA42-D12D-0C12-34BCB86C5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CD431-9D68-4DF9-88C0-0AC6B1774A3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13854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DA7DA0-91F3-8AA1-29E5-D065011CB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3BD56079-85EE-8554-8AD2-7DEF98795E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836DD86-A09D-F055-8389-11FEA23E0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5B43B-7268-4C8E-A12D-4B99D533B2B1}" type="datetimeFigureOut">
              <a:rPr lang="pt-PT" smtClean="0"/>
              <a:t>16/07/2026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15D9DDD-339E-6D12-00FF-F2581DC03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37BB8EA9-EFF4-48E0-17C7-6CB35194A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CD431-9D68-4DF9-88C0-0AC6B1774A3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621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6B55F7-0864-93F9-4C64-F3882B3D8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3462C540-CACF-9738-FC67-AF7E1CB09D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43FA08F5-E03F-101C-156A-95BAF04EE8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E213C512-4A7C-5C9A-19CB-671CA0B4A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5B43B-7268-4C8E-A12D-4B99D533B2B1}" type="datetimeFigureOut">
              <a:rPr lang="pt-PT" smtClean="0"/>
              <a:t>16/07/2026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150C6017-48C9-E253-A4BC-09D075620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31AC531A-4EEA-2847-6977-2E5A00C54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CD431-9D68-4DF9-88C0-0AC6B1774A3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07020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73FB70-B0EB-7653-5590-F05C31BDE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ACE924CD-197C-FF07-9863-CAA6D5473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3D903DE8-D590-B889-9125-7CE845FB76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358D05EB-9E27-3980-6EE2-390002A3D1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257908C0-2054-4F69-05CF-7E8A144FE5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8A18BFD9-565C-C8F8-351C-B36B32790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5B43B-7268-4C8E-A12D-4B99D533B2B1}" type="datetimeFigureOut">
              <a:rPr lang="pt-PT" smtClean="0"/>
              <a:t>16/07/2026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370F9AEA-4A90-CAED-DA45-5B4E68DE5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B218A4DC-D365-FD1E-40C4-A4482E1A3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CD431-9D68-4DF9-88C0-0AC6B1774A3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57036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1D6AE9-7308-67AB-96C3-A94FBD7FF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7C08C611-4423-8223-DAB5-9EB3D3779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5B43B-7268-4C8E-A12D-4B99D533B2B1}" type="datetimeFigureOut">
              <a:rPr lang="pt-PT" smtClean="0"/>
              <a:t>16/07/2026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E9434F94-0C37-E512-5936-46D7CD867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10DD6BC5-BDE5-C69B-9698-932037530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CD431-9D68-4DF9-88C0-0AC6B1774A3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67436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DEA3D3C5-F73A-0B35-AB27-A608A904C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5B43B-7268-4C8E-A12D-4B99D533B2B1}" type="datetimeFigureOut">
              <a:rPr lang="pt-PT" smtClean="0"/>
              <a:t>16/07/2026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C5E300C9-321D-2E8A-5767-3094377EF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73BC593-8FD5-EEC4-2744-F3D3F9EF1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CD431-9D68-4DF9-88C0-0AC6B1774A3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68610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5D13B5-A96F-9E38-D877-A3402CA6F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F8328C10-1139-104F-7998-1B5113D34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D55AB91B-157D-154D-CEDB-62829C7AD7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2F3A3976-7D33-E1D5-56C0-F449CC66E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5B43B-7268-4C8E-A12D-4B99D533B2B1}" type="datetimeFigureOut">
              <a:rPr lang="pt-PT" smtClean="0"/>
              <a:t>16/07/2026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2F4E256-D3C6-9D68-5875-D710E1233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F08E43E9-47E9-CA07-38D6-28FC68493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CD431-9D68-4DF9-88C0-0AC6B1774A3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41517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9A9D41-2BF7-E700-64F8-828DD3B2B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C93DC7EC-109C-3BC1-300A-D9510F6FE0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110F8382-BBB6-BEE8-BFAA-FFAB45AA77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AD9A3F45-CC0D-B2F6-7F8A-E336E9997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5B43B-7268-4C8E-A12D-4B99D533B2B1}" type="datetimeFigureOut">
              <a:rPr lang="pt-PT" smtClean="0"/>
              <a:t>16/07/2026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08303FF-1EF5-1F48-541B-636B50CBF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71A218D7-B634-0F2E-9DB5-3DDDAD596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CD431-9D68-4DF9-88C0-0AC6B1774A3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76713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A423884C-521D-2091-EBB7-0D7753C1E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45F246A2-B24A-918E-EF85-22795D7CA7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85E52D9-9B9E-F0BE-1C30-B76F6E3B21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B5B43B-7268-4C8E-A12D-4B99D533B2B1}" type="datetimeFigureOut">
              <a:rPr lang="pt-PT" smtClean="0"/>
              <a:t>16/07/2026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7E3053E-574B-1C57-1B15-BCBF48FBB4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D4C7103-27AD-052D-6284-2C95E39461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4CD431-9D68-4DF9-88C0-0AC6B1774A3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60574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tângulo 46">
            <a:extLst>
              <a:ext uri="{FF2B5EF4-FFF2-40B4-BE49-F238E27FC236}">
                <a16:creationId xmlns:a16="http://schemas.microsoft.com/office/drawing/2014/main" id="{713449AA-7A6C-76F6-03C1-C92D6B7DCEE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001A70"/>
              </a:gs>
              <a:gs pos="50000">
                <a:srgbClr val="0D2EFF"/>
              </a:gs>
              <a:gs pos="100000">
                <a:srgbClr val="30BFC5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id="{1527400D-46A8-A109-94A2-95B894FA3F73}"/>
              </a:ext>
            </a:extLst>
          </p:cNvPr>
          <p:cNvSpPr/>
          <p:nvPr/>
        </p:nvSpPr>
        <p:spPr>
          <a:xfrm>
            <a:off x="369270" y="1257300"/>
            <a:ext cx="3713843" cy="4850396"/>
          </a:xfrm>
          <a:prstGeom prst="roundRect">
            <a:avLst>
              <a:gd name="adj" fmla="val 5223"/>
            </a:avLst>
          </a:prstGeom>
          <a:solidFill>
            <a:schemeClr val="bg1">
              <a:alpha val="50000"/>
            </a:schemeClr>
          </a:solidFill>
          <a:ln>
            <a:noFill/>
          </a:ln>
          <a:effectLst>
            <a:outerShdw blurRad="254000" dist="762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0" rIns="72000" bIns="0" rtlCol="0" anchor="t" anchorCtr="0"/>
          <a:lstStyle/>
          <a:p>
            <a:pPr algn="ctr"/>
            <a:endParaRPr lang="pt-PT" sz="900" dirty="0">
              <a:solidFill>
                <a:srgbClr val="001A7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" name="Retângulo: Cantos Superiores Arredondados 16">
            <a:extLst>
              <a:ext uri="{FF2B5EF4-FFF2-40B4-BE49-F238E27FC236}">
                <a16:creationId xmlns:a16="http://schemas.microsoft.com/office/drawing/2014/main" id="{836AE399-09F8-8F94-38ED-E29297C8F67F}"/>
              </a:ext>
            </a:extLst>
          </p:cNvPr>
          <p:cNvSpPr/>
          <p:nvPr/>
        </p:nvSpPr>
        <p:spPr>
          <a:xfrm>
            <a:off x="369270" y="1257300"/>
            <a:ext cx="3713843" cy="657225"/>
          </a:xfrm>
          <a:prstGeom prst="round2SameRect">
            <a:avLst>
              <a:gd name="adj1" fmla="val 23827"/>
              <a:gd name="adj2" fmla="val 0"/>
            </a:avLst>
          </a:prstGeom>
          <a:gradFill flip="none" rotWithShape="1">
            <a:gsLst>
              <a:gs pos="100000">
                <a:srgbClr val="30BFC5"/>
              </a:gs>
              <a:gs pos="0">
                <a:srgbClr val="0D2EFF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PT" sz="13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Janeiro</a:t>
            </a:r>
          </a:p>
        </p:txBody>
      </p:sp>
      <p:pic>
        <p:nvPicPr>
          <p:cNvPr id="26" name="Imagem 25" descr="Uma imagem com Tipo de letra, Gráficos, tipografia, logótipo&#10;&#10;Os conteúdos gerados por IA podem estar incorretos.">
            <a:extLst>
              <a:ext uri="{FF2B5EF4-FFF2-40B4-BE49-F238E27FC236}">
                <a16:creationId xmlns:a16="http://schemas.microsoft.com/office/drawing/2014/main" id="{DD46691D-CA58-6AD8-D99D-235D1FA6E5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4" y="318184"/>
            <a:ext cx="2257425" cy="871391"/>
          </a:xfrm>
          <a:prstGeom prst="rect">
            <a:avLst/>
          </a:prstGeom>
        </p:spPr>
      </p:pic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5D344FF3-41A6-493C-B965-D9FEA453E940}"/>
              </a:ext>
            </a:extLst>
          </p:cNvPr>
          <p:cNvSpPr/>
          <p:nvPr/>
        </p:nvSpPr>
        <p:spPr>
          <a:xfrm>
            <a:off x="4239078" y="1257300"/>
            <a:ext cx="3713843" cy="4850396"/>
          </a:xfrm>
          <a:prstGeom prst="roundRect">
            <a:avLst>
              <a:gd name="adj" fmla="val 5223"/>
            </a:avLst>
          </a:prstGeom>
          <a:solidFill>
            <a:schemeClr val="bg1"/>
          </a:solidFill>
          <a:ln>
            <a:noFill/>
          </a:ln>
          <a:effectLst>
            <a:outerShdw blurRad="254000" dist="762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0" rIns="72000" bIns="0" rtlCol="0" anchor="t" anchorCtr="0"/>
          <a:lstStyle/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12 fevereiro</a:t>
            </a:r>
          </a:p>
          <a:p>
            <a:pPr algn="ctr"/>
            <a:r>
              <a:rPr lang="pt-PT" sz="900" dirty="0" err="1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Webinar</a:t>
            </a:r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– Metalomecânica</a:t>
            </a: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dirty="0">
              <a:solidFill>
                <a:srgbClr val="E3E3E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25 fevereiro</a:t>
            </a:r>
          </a:p>
          <a:p>
            <a:pPr algn="ctr"/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Sessão – Boas práticas de gestão de compras</a:t>
            </a: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dirty="0">
              <a:solidFill>
                <a:srgbClr val="E3E3E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26 fevereiro</a:t>
            </a:r>
          </a:p>
          <a:p>
            <a:pPr algn="ctr"/>
            <a:r>
              <a:rPr lang="pt-PT" sz="900" dirty="0" err="1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Webinar</a:t>
            </a:r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– Comércio por grosso de bens alimentares</a:t>
            </a:r>
          </a:p>
        </p:txBody>
      </p:sp>
      <p:sp>
        <p:nvSpPr>
          <p:cNvPr id="11" name="Retângulo: Cantos Superiores Arredondados 10">
            <a:extLst>
              <a:ext uri="{FF2B5EF4-FFF2-40B4-BE49-F238E27FC236}">
                <a16:creationId xmlns:a16="http://schemas.microsoft.com/office/drawing/2014/main" id="{B877774E-662D-3157-A6A1-DF43C7C10D6F}"/>
              </a:ext>
            </a:extLst>
          </p:cNvPr>
          <p:cNvSpPr/>
          <p:nvPr/>
        </p:nvSpPr>
        <p:spPr>
          <a:xfrm>
            <a:off x="4239078" y="1257300"/>
            <a:ext cx="3713843" cy="657225"/>
          </a:xfrm>
          <a:prstGeom prst="round2SameRect">
            <a:avLst>
              <a:gd name="adj1" fmla="val 23827"/>
              <a:gd name="adj2" fmla="val 0"/>
            </a:avLst>
          </a:prstGeom>
          <a:gradFill flip="none" rotWithShape="1">
            <a:gsLst>
              <a:gs pos="100000">
                <a:srgbClr val="30BFC5"/>
              </a:gs>
              <a:gs pos="0">
                <a:srgbClr val="0D2EFF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PT" sz="13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Fevereiro</a:t>
            </a:r>
          </a:p>
        </p:txBody>
      </p: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5F96BE4A-F2E7-8791-7F4C-AAB137AC6E3E}"/>
              </a:ext>
            </a:extLst>
          </p:cNvPr>
          <p:cNvSpPr/>
          <p:nvPr/>
        </p:nvSpPr>
        <p:spPr>
          <a:xfrm>
            <a:off x="8108886" y="1257300"/>
            <a:ext cx="3713843" cy="4850396"/>
          </a:xfrm>
          <a:prstGeom prst="roundRect">
            <a:avLst>
              <a:gd name="adj" fmla="val 5223"/>
            </a:avLst>
          </a:prstGeom>
          <a:solidFill>
            <a:schemeClr val="bg1"/>
          </a:solidFill>
          <a:ln>
            <a:noFill/>
          </a:ln>
          <a:effectLst>
            <a:outerShdw blurRad="254000" dist="762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0" rIns="72000" bIns="0" rtlCol="0" anchor="t" anchorCtr="0"/>
          <a:lstStyle/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11 março</a:t>
            </a:r>
          </a:p>
          <a:p>
            <a:pPr algn="ctr"/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Academia – Filtros avançados, eleve o potencial das suas análises</a:t>
            </a: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dirty="0">
              <a:solidFill>
                <a:srgbClr val="E3E3E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12  março</a:t>
            </a:r>
          </a:p>
          <a:p>
            <a:pPr algn="ctr"/>
            <a:r>
              <a:rPr lang="pt-PT" sz="900" dirty="0" err="1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Webinar</a:t>
            </a:r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– Construção</a:t>
            </a: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dirty="0">
              <a:solidFill>
                <a:srgbClr val="E3E3E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25 março</a:t>
            </a:r>
          </a:p>
          <a:p>
            <a:pPr algn="ctr"/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Academia – Domine o processamento salarial e o relatório único</a:t>
            </a: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dirty="0">
              <a:solidFill>
                <a:srgbClr val="E3E3E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26 março</a:t>
            </a:r>
          </a:p>
          <a:p>
            <a:pPr algn="ctr"/>
            <a:r>
              <a:rPr lang="pt-PT" sz="900" dirty="0" err="1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Webinar</a:t>
            </a:r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– Comércio por grosso de materiais de construção</a:t>
            </a:r>
          </a:p>
          <a:p>
            <a:pPr algn="ctr"/>
            <a:endParaRPr lang="pt-PT" sz="900" dirty="0">
              <a:solidFill>
                <a:srgbClr val="E3E3E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5" name="Retângulo: Cantos Superiores Arredondados 14">
            <a:extLst>
              <a:ext uri="{FF2B5EF4-FFF2-40B4-BE49-F238E27FC236}">
                <a16:creationId xmlns:a16="http://schemas.microsoft.com/office/drawing/2014/main" id="{B0852708-10F7-09DA-17EC-8C97C29A386D}"/>
              </a:ext>
            </a:extLst>
          </p:cNvPr>
          <p:cNvSpPr/>
          <p:nvPr/>
        </p:nvSpPr>
        <p:spPr>
          <a:xfrm>
            <a:off x="8108886" y="1257300"/>
            <a:ext cx="3713843" cy="657225"/>
          </a:xfrm>
          <a:prstGeom prst="round2SameRect">
            <a:avLst>
              <a:gd name="adj1" fmla="val 23827"/>
              <a:gd name="adj2" fmla="val 0"/>
            </a:avLst>
          </a:prstGeom>
          <a:gradFill flip="none" rotWithShape="1">
            <a:gsLst>
              <a:gs pos="100000">
                <a:srgbClr val="30BFC5"/>
              </a:gs>
              <a:gs pos="0">
                <a:srgbClr val="0D2EFF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PT" sz="13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Março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50175077-A0BF-2BCD-7CC7-65E143EFE6A6}"/>
              </a:ext>
            </a:extLst>
          </p:cNvPr>
          <p:cNvSpPr txBox="1"/>
          <p:nvPr/>
        </p:nvSpPr>
        <p:spPr>
          <a:xfrm>
            <a:off x="6900421" y="476881"/>
            <a:ext cx="4922309" cy="5539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r"/>
            <a:r>
              <a:rPr lang="pt-PT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Calendário de Eventos </a:t>
            </a:r>
            <a:r>
              <a:rPr lang="pt-PT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Winsig</a:t>
            </a:r>
            <a:r>
              <a:rPr lang="pt-PT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2026</a:t>
            </a:r>
          </a:p>
          <a:p>
            <a:pPr algn="r"/>
            <a:r>
              <a:rPr lang="pt-P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1.º Trimestre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9CF72CFD-403A-149B-A9D8-36ACEC258B2D}"/>
              </a:ext>
            </a:extLst>
          </p:cNvPr>
          <p:cNvSpPr txBox="1"/>
          <p:nvPr/>
        </p:nvSpPr>
        <p:spPr>
          <a:xfrm>
            <a:off x="369270" y="6345822"/>
            <a:ext cx="6121227" cy="16927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pt-PT" sz="11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Legenda:         </a:t>
            </a:r>
            <a:r>
              <a:rPr lang="pt-PT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Evento presencial          Sala virtual </a:t>
            </a:r>
            <a:r>
              <a:rPr lang="pt-PT" sz="11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Winsig</a:t>
            </a:r>
            <a:r>
              <a:rPr lang="pt-PT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9F401E2-8723-AF82-0177-50EF688D6EC0}"/>
              </a:ext>
            </a:extLst>
          </p:cNvPr>
          <p:cNvSpPr/>
          <p:nvPr/>
        </p:nvSpPr>
        <p:spPr>
          <a:xfrm>
            <a:off x="2959522" y="6318625"/>
            <a:ext cx="225932" cy="225932"/>
          </a:xfrm>
          <a:prstGeom prst="ellipse">
            <a:avLst/>
          </a:prstGeom>
          <a:solidFill>
            <a:srgbClr val="001A7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12F5B742-FD59-24D7-420F-23C0882EC00E}"/>
              </a:ext>
            </a:extLst>
          </p:cNvPr>
          <p:cNvSpPr/>
          <p:nvPr/>
        </p:nvSpPr>
        <p:spPr>
          <a:xfrm>
            <a:off x="1234820" y="6318625"/>
            <a:ext cx="225932" cy="225932"/>
          </a:xfrm>
          <a:prstGeom prst="ellipse">
            <a:avLst/>
          </a:prstGeom>
          <a:solidFill>
            <a:srgbClr val="0D2E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16390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56147-4759-83DA-8B64-58CD84F6D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tângulo 46">
            <a:extLst>
              <a:ext uri="{FF2B5EF4-FFF2-40B4-BE49-F238E27FC236}">
                <a16:creationId xmlns:a16="http://schemas.microsoft.com/office/drawing/2014/main" id="{7326C3CD-9C5A-D46B-D7A8-5BDBC21699A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001A70"/>
              </a:gs>
              <a:gs pos="50000">
                <a:srgbClr val="0D2EFF"/>
              </a:gs>
              <a:gs pos="100000">
                <a:srgbClr val="30BFC5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id="{3898C7EE-E8BD-4B5C-EA25-4E51BA718961}"/>
              </a:ext>
            </a:extLst>
          </p:cNvPr>
          <p:cNvSpPr/>
          <p:nvPr/>
        </p:nvSpPr>
        <p:spPr>
          <a:xfrm>
            <a:off x="369270" y="1257300"/>
            <a:ext cx="3713843" cy="4850396"/>
          </a:xfrm>
          <a:prstGeom prst="roundRect">
            <a:avLst>
              <a:gd name="adj" fmla="val 5223"/>
            </a:avLst>
          </a:prstGeom>
          <a:solidFill>
            <a:schemeClr val="bg1"/>
          </a:solidFill>
          <a:ln>
            <a:noFill/>
          </a:ln>
          <a:effectLst>
            <a:outerShdw blurRad="254000" dist="762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0" rIns="72000" bIns="0" rtlCol="0" anchor="t" anchorCtr="0"/>
          <a:lstStyle/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 abril</a:t>
            </a:r>
          </a:p>
          <a:p>
            <a:pPr algn="ctr"/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Sessão – Boas práticas no arquivo digital legal</a:t>
            </a: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dirty="0">
              <a:solidFill>
                <a:srgbClr val="E3E3E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15 abril</a:t>
            </a:r>
          </a:p>
          <a:p>
            <a:pPr algn="ctr"/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Sessão – Boas práticas para um fecho do mês eficiente</a:t>
            </a: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dirty="0">
              <a:solidFill>
                <a:srgbClr val="E3E3E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16 abril</a:t>
            </a:r>
          </a:p>
          <a:p>
            <a:pPr algn="ctr"/>
            <a:r>
              <a:rPr lang="pt-PT" sz="900" dirty="0" err="1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Webinar</a:t>
            </a:r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– </a:t>
            </a:r>
            <a:r>
              <a:rPr lang="pt-PT" sz="900" dirty="0" err="1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Tickelia</a:t>
            </a:r>
            <a:endParaRPr lang="pt-PT" sz="900" dirty="0">
              <a:solidFill>
                <a:srgbClr val="001A7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dirty="0">
              <a:solidFill>
                <a:srgbClr val="E3E3E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22 abril</a:t>
            </a:r>
          </a:p>
          <a:p>
            <a:pPr algn="ctr"/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Academia – Funcionalidades dos mapas definidos e explorador de dados</a:t>
            </a: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dirty="0">
              <a:solidFill>
                <a:srgbClr val="E3E3E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23 abril</a:t>
            </a:r>
          </a:p>
          <a:p>
            <a:pPr algn="ctr"/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Webinar – Indústrias de plásticos</a:t>
            </a: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b="1" dirty="0">
              <a:solidFill>
                <a:srgbClr val="001A7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29 abril</a:t>
            </a:r>
          </a:p>
          <a:p>
            <a:pPr algn="ctr"/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Webinar – Metodologias de auditorias financeiras ao ERP</a:t>
            </a:r>
          </a:p>
          <a:p>
            <a:pPr algn="ctr"/>
            <a:endParaRPr lang="pt-PT" sz="900" dirty="0">
              <a:solidFill>
                <a:srgbClr val="001A7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" name="Retângulo: Cantos Superiores Arredondados 16">
            <a:extLst>
              <a:ext uri="{FF2B5EF4-FFF2-40B4-BE49-F238E27FC236}">
                <a16:creationId xmlns:a16="http://schemas.microsoft.com/office/drawing/2014/main" id="{6544D288-5E7B-E3B8-C359-4DE4DE0FC048}"/>
              </a:ext>
            </a:extLst>
          </p:cNvPr>
          <p:cNvSpPr/>
          <p:nvPr/>
        </p:nvSpPr>
        <p:spPr>
          <a:xfrm>
            <a:off x="369270" y="1257300"/>
            <a:ext cx="3713843" cy="657225"/>
          </a:xfrm>
          <a:prstGeom prst="round2SameRect">
            <a:avLst>
              <a:gd name="adj1" fmla="val 23827"/>
              <a:gd name="adj2" fmla="val 0"/>
            </a:avLst>
          </a:prstGeom>
          <a:gradFill flip="none" rotWithShape="1">
            <a:gsLst>
              <a:gs pos="100000">
                <a:srgbClr val="30BFC5"/>
              </a:gs>
              <a:gs pos="0">
                <a:srgbClr val="0D2EFF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PT" sz="13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Abril</a:t>
            </a:r>
          </a:p>
        </p:txBody>
      </p:sp>
      <p:pic>
        <p:nvPicPr>
          <p:cNvPr id="26" name="Imagem 25" descr="Uma imagem com Tipo de letra, Gráficos, tipografia, logótipo&#10;&#10;Os conteúdos gerados por IA podem estar incorretos.">
            <a:extLst>
              <a:ext uri="{FF2B5EF4-FFF2-40B4-BE49-F238E27FC236}">
                <a16:creationId xmlns:a16="http://schemas.microsoft.com/office/drawing/2014/main" id="{82B55B4E-FBCA-19DE-8EEA-8418D30ECF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4" y="318184"/>
            <a:ext cx="2257425" cy="871391"/>
          </a:xfrm>
          <a:prstGeom prst="rect">
            <a:avLst/>
          </a:prstGeom>
        </p:spPr>
      </p:pic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A2ADB1A5-E994-9850-4A5F-6AF43699DF3E}"/>
              </a:ext>
            </a:extLst>
          </p:cNvPr>
          <p:cNvSpPr/>
          <p:nvPr/>
        </p:nvSpPr>
        <p:spPr>
          <a:xfrm>
            <a:off x="4239078" y="1257300"/>
            <a:ext cx="3713843" cy="4850396"/>
          </a:xfrm>
          <a:prstGeom prst="roundRect">
            <a:avLst>
              <a:gd name="adj" fmla="val 5223"/>
            </a:avLst>
          </a:prstGeom>
          <a:solidFill>
            <a:schemeClr val="bg1"/>
          </a:solidFill>
          <a:ln>
            <a:noFill/>
          </a:ln>
          <a:effectLst>
            <a:outerShdw blurRad="254000" dist="762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0" rIns="72000" bIns="0" rtlCol="0" anchor="t" anchorCtr="0"/>
          <a:lstStyle/>
          <a:p>
            <a:pPr algn="ctr"/>
            <a:endParaRPr lang="pt-PT" sz="900" b="1" dirty="0">
              <a:solidFill>
                <a:srgbClr val="001A7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13 maio</a:t>
            </a:r>
          </a:p>
          <a:p>
            <a:pPr algn="ctr"/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Sessão – </a:t>
            </a:r>
            <a:r>
              <a:rPr lang="pt-PT" sz="900" dirty="0" err="1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Cegid</a:t>
            </a:r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PHC </a:t>
            </a:r>
            <a:r>
              <a:rPr lang="pt-PT" sz="900" dirty="0" err="1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Evolution</a:t>
            </a:r>
            <a:endParaRPr lang="pt-PT" sz="900" dirty="0">
              <a:solidFill>
                <a:srgbClr val="001A7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b="1" dirty="0">
              <a:solidFill>
                <a:srgbClr val="001A7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14 maio</a:t>
            </a:r>
          </a:p>
          <a:p>
            <a:pPr algn="ctr"/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Webinar – </a:t>
            </a:r>
            <a:r>
              <a:rPr lang="pt-PT" sz="900" dirty="0" err="1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nBanks</a:t>
            </a:r>
            <a:endParaRPr lang="pt-PT" sz="900" dirty="0">
              <a:solidFill>
                <a:srgbClr val="001A7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b="1" dirty="0">
              <a:solidFill>
                <a:srgbClr val="001A7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D2E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19 maio</a:t>
            </a:r>
          </a:p>
          <a:p>
            <a:pPr algn="ctr"/>
            <a:r>
              <a:rPr lang="pt-PT" sz="900" dirty="0" err="1">
                <a:solidFill>
                  <a:srgbClr val="0D2E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Tomorrow</a:t>
            </a:r>
            <a:r>
              <a:rPr lang="pt-PT" sz="900" dirty="0">
                <a:solidFill>
                  <a:srgbClr val="0D2E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t-PT" sz="900" dirty="0" err="1">
                <a:solidFill>
                  <a:srgbClr val="0D2E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Starts</a:t>
            </a:r>
            <a:r>
              <a:rPr lang="pt-PT" sz="900" dirty="0">
                <a:solidFill>
                  <a:srgbClr val="0D2E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t-PT" sz="900" dirty="0" err="1">
                <a:solidFill>
                  <a:srgbClr val="0D2E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Now</a:t>
            </a:r>
            <a:r>
              <a:rPr lang="pt-PT" sz="900" dirty="0">
                <a:solidFill>
                  <a:srgbClr val="0D2E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! 2026 – V. N. Gaia</a:t>
            </a: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dirty="0">
              <a:solidFill>
                <a:srgbClr val="E3E3E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 maio</a:t>
            </a:r>
          </a:p>
          <a:p>
            <a:pPr algn="ctr"/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Academia – Tesouraria e reconciliação bancária</a:t>
            </a: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b="1" dirty="0">
              <a:solidFill>
                <a:srgbClr val="001A7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D2E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26 maio</a:t>
            </a:r>
          </a:p>
          <a:p>
            <a:pPr algn="ctr"/>
            <a:r>
              <a:rPr lang="pt-PT" sz="900" dirty="0" err="1">
                <a:solidFill>
                  <a:srgbClr val="0D2E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Tomorrow</a:t>
            </a:r>
            <a:r>
              <a:rPr lang="pt-PT" sz="900" dirty="0">
                <a:solidFill>
                  <a:srgbClr val="0D2E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t-PT" sz="900" dirty="0" err="1">
                <a:solidFill>
                  <a:srgbClr val="0D2E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Starts</a:t>
            </a:r>
            <a:r>
              <a:rPr lang="pt-PT" sz="900" dirty="0">
                <a:solidFill>
                  <a:srgbClr val="0D2E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t-PT" sz="900" dirty="0" err="1">
                <a:solidFill>
                  <a:srgbClr val="0D2E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Now</a:t>
            </a:r>
            <a:r>
              <a:rPr lang="pt-PT" sz="900" dirty="0">
                <a:solidFill>
                  <a:srgbClr val="0D2E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! 2026 – Tapada Spot - Lisboa</a:t>
            </a:r>
            <a:endParaRPr lang="pt-PT" sz="900" dirty="0">
              <a:solidFill>
                <a:srgbClr val="E3E3E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Retângulo: Cantos Superiores Arredondados 10">
            <a:extLst>
              <a:ext uri="{FF2B5EF4-FFF2-40B4-BE49-F238E27FC236}">
                <a16:creationId xmlns:a16="http://schemas.microsoft.com/office/drawing/2014/main" id="{127EAE9E-FBED-CD01-54FA-543469BA4B24}"/>
              </a:ext>
            </a:extLst>
          </p:cNvPr>
          <p:cNvSpPr/>
          <p:nvPr/>
        </p:nvSpPr>
        <p:spPr>
          <a:xfrm>
            <a:off x="4239078" y="1257300"/>
            <a:ext cx="3713843" cy="657225"/>
          </a:xfrm>
          <a:prstGeom prst="round2SameRect">
            <a:avLst>
              <a:gd name="adj1" fmla="val 23827"/>
              <a:gd name="adj2" fmla="val 0"/>
            </a:avLst>
          </a:prstGeom>
          <a:gradFill flip="none" rotWithShape="1">
            <a:gsLst>
              <a:gs pos="100000">
                <a:srgbClr val="30BFC5"/>
              </a:gs>
              <a:gs pos="0">
                <a:srgbClr val="0D2EFF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PT" sz="13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Maio</a:t>
            </a:r>
          </a:p>
        </p:txBody>
      </p: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DB4B7AAD-0FDD-CA9C-9F64-A630D4810858}"/>
              </a:ext>
            </a:extLst>
          </p:cNvPr>
          <p:cNvSpPr/>
          <p:nvPr/>
        </p:nvSpPr>
        <p:spPr>
          <a:xfrm>
            <a:off x="8108886" y="1257300"/>
            <a:ext cx="3713843" cy="4850396"/>
          </a:xfrm>
          <a:prstGeom prst="roundRect">
            <a:avLst>
              <a:gd name="adj" fmla="val 5223"/>
            </a:avLst>
          </a:prstGeom>
          <a:solidFill>
            <a:schemeClr val="bg1"/>
          </a:solidFill>
          <a:ln>
            <a:noFill/>
          </a:ln>
          <a:effectLst>
            <a:outerShdw blurRad="254000" dist="762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0" rIns="72000" bIns="0" rtlCol="0" anchor="t" anchorCtr="0"/>
          <a:lstStyle/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 junho</a:t>
            </a:r>
          </a:p>
          <a:p>
            <a:pPr algn="ctr"/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Sessão – Facilite os recebimentos e cobranças</a:t>
            </a: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dirty="0">
              <a:solidFill>
                <a:srgbClr val="E3E3E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16 junho</a:t>
            </a:r>
          </a:p>
          <a:p>
            <a:pPr algn="ctr"/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Webinar – </a:t>
            </a:r>
            <a:r>
              <a:rPr lang="pt-PT" sz="900" dirty="0" err="1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Factorial</a:t>
            </a:r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 Recrutamento com IA</a:t>
            </a: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dirty="0">
              <a:solidFill>
                <a:srgbClr val="E3E3E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17 junho</a:t>
            </a:r>
          </a:p>
          <a:p>
            <a:pPr algn="ctr"/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Sessão – Logística avançada</a:t>
            </a:r>
          </a:p>
          <a:p>
            <a:pPr algn="ctr"/>
            <a:endParaRPr lang="pt-PT" sz="900" dirty="0">
              <a:solidFill>
                <a:srgbClr val="001A7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5" name="Retângulo: Cantos Superiores Arredondados 14">
            <a:extLst>
              <a:ext uri="{FF2B5EF4-FFF2-40B4-BE49-F238E27FC236}">
                <a16:creationId xmlns:a16="http://schemas.microsoft.com/office/drawing/2014/main" id="{8F77ACB7-35D9-5C73-DE3F-01334846ACA8}"/>
              </a:ext>
            </a:extLst>
          </p:cNvPr>
          <p:cNvSpPr/>
          <p:nvPr/>
        </p:nvSpPr>
        <p:spPr>
          <a:xfrm>
            <a:off x="8108886" y="1257300"/>
            <a:ext cx="3713843" cy="657225"/>
          </a:xfrm>
          <a:prstGeom prst="round2SameRect">
            <a:avLst>
              <a:gd name="adj1" fmla="val 23827"/>
              <a:gd name="adj2" fmla="val 0"/>
            </a:avLst>
          </a:prstGeom>
          <a:gradFill flip="none" rotWithShape="1">
            <a:gsLst>
              <a:gs pos="100000">
                <a:srgbClr val="30BFC5"/>
              </a:gs>
              <a:gs pos="0">
                <a:srgbClr val="0D2EFF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PT" sz="13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Junho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14A4650-05A8-D772-FDD6-52E5050B0FB2}"/>
              </a:ext>
            </a:extLst>
          </p:cNvPr>
          <p:cNvSpPr txBox="1"/>
          <p:nvPr/>
        </p:nvSpPr>
        <p:spPr>
          <a:xfrm>
            <a:off x="6900421" y="476881"/>
            <a:ext cx="4922309" cy="5539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r"/>
            <a:r>
              <a:rPr lang="pt-PT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Calendário de Eventos </a:t>
            </a:r>
            <a:r>
              <a:rPr lang="pt-PT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Winsig</a:t>
            </a:r>
            <a:r>
              <a:rPr lang="pt-PT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2026</a:t>
            </a:r>
          </a:p>
          <a:p>
            <a:pPr algn="r"/>
            <a:r>
              <a:rPr lang="pt-P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2.º Trimestre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8D98A7F-529C-ECA4-7357-45086A6C2775}"/>
              </a:ext>
            </a:extLst>
          </p:cNvPr>
          <p:cNvSpPr txBox="1"/>
          <p:nvPr/>
        </p:nvSpPr>
        <p:spPr>
          <a:xfrm>
            <a:off x="369270" y="6345822"/>
            <a:ext cx="6121227" cy="16927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pt-PT" sz="11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Legenda:         </a:t>
            </a:r>
            <a:r>
              <a:rPr lang="pt-PT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Evento presencial          Sala virtual </a:t>
            </a:r>
            <a:r>
              <a:rPr lang="pt-PT" sz="11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Winsig</a:t>
            </a:r>
            <a:r>
              <a:rPr lang="pt-PT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30685CD-87C4-FC77-C255-E499A1DA2993}"/>
              </a:ext>
            </a:extLst>
          </p:cNvPr>
          <p:cNvSpPr/>
          <p:nvPr/>
        </p:nvSpPr>
        <p:spPr>
          <a:xfrm>
            <a:off x="2959522" y="6318625"/>
            <a:ext cx="225932" cy="225932"/>
          </a:xfrm>
          <a:prstGeom prst="ellipse">
            <a:avLst/>
          </a:prstGeom>
          <a:solidFill>
            <a:srgbClr val="001A7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E49EFC6-CA55-0976-DEC1-4750D54835E9}"/>
              </a:ext>
            </a:extLst>
          </p:cNvPr>
          <p:cNvSpPr/>
          <p:nvPr/>
        </p:nvSpPr>
        <p:spPr>
          <a:xfrm>
            <a:off x="1234820" y="6318625"/>
            <a:ext cx="225932" cy="225932"/>
          </a:xfrm>
          <a:prstGeom prst="ellipse">
            <a:avLst/>
          </a:prstGeom>
          <a:solidFill>
            <a:srgbClr val="0D2E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76147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1CAD9-3B02-6105-EAE1-3A43EEF3A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tângulo 46">
            <a:extLst>
              <a:ext uri="{FF2B5EF4-FFF2-40B4-BE49-F238E27FC236}">
                <a16:creationId xmlns:a16="http://schemas.microsoft.com/office/drawing/2014/main" id="{4029678B-4BE6-6D6D-BDC7-92934C60865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001A70"/>
              </a:gs>
              <a:gs pos="50000">
                <a:srgbClr val="0D2EFF"/>
              </a:gs>
              <a:gs pos="100000">
                <a:srgbClr val="30BFC5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id="{55431519-B344-D8D7-71BE-4FA671E8C624}"/>
              </a:ext>
            </a:extLst>
          </p:cNvPr>
          <p:cNvSpPr/>
          <p:nvPr/>
        </p:nvSpPr>
        <p:spPr>
          <a:xfrm>
            <a:off x="369270" y="1257300"/>
            <a:ext cx="3713843" cy="4850396"/>
          </a:xfrm>
          <a:prstGeom prst="roundRect">
            <a:avLst>
              <a:gd name="adj" fmla="val 5223"/>
            </a:avLst>
          </a:prstGeom>
          <a:solidFill>
            <a:schemeClr val="bg1">
              <a:alpha val="50000"/>
            </a:schemeClr>
          </a:solidFill>
          <a:ln>
            <a:noFill/>
          </a:ln>
          <a:effectLst>
            <a:outerShdw blurRad="254000" dist="762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0" rIns="72000" bIns="0" rtlCol="0" anchor="t" anchorCtr="0"/>
          <a:lstStyle/>
          <a:p>
            <a:pPr algn="ctr"/>
            <a:endParaRPr lang="pt-PT" sz="900" dirty="0">
              <a:solidFill>
                <a:srgbClr val="001A7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" name="Retângulo: Cantos Superiores Arredondados 16">
            <a:extLst>
              <a:ext uri="{FF2B5EF4-FFF2-40B4-BE49-F238E27FC236}">
                <a16:creationId xmlns:a16="http://schemas.microsoft.com/office/drawing/2014/main" id="{07E6AEDA-4A86-C7BB-9EDE-20C46AB84676}"/>
              </a:ext>
            </a:extLst>
          </p:cNvPr>
          <p:cNvSpPr/>
          <p:nvPr/>
        </p:nvSpPr>
        <p:spPr>
          <a:xfrm>
            <a:off x="369270" y="1257300"/>
            <a:ext cx="3713843" cy="657225"/>
          </a:xfrm>
          <a:prstGeom prst="round2SameRect">
            <a:avLst>
              <a:gd name="adj1" fmla="val 23827"/>
              <a:gd name="adj2" fmla="val 0"/>
            </a:avLst>
          </a:prstGeom>
          <a:gradFill flip="none" rotWithShape="1">
            <a:gsLst>
              <a:gs pos="100000">
                <a:srgbClr val="30BFC5"/>
              </a:gs>
              <a:gs pos="0">
                <a:srgbClr val="0D2EFF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PT" sz="13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Julho</a:t>
            </a:r>
          </a:p>
        </p:txBody>
      </p:sp>
      <p:pic>
        <p:nvPicPr>
          <p:cNvPr id="26" name="Imagem 25" descr="Uma imagem com Tipo de letra, Gráficos, tipografia, logótipo&#10;&#10;Os conteúdos gerados por IA podem estar incorretos.">
            <a:extLst>
              <a:ext uri="{FF2B5EF4-FFF2-40B4-BE49-F238E27FC236}">
                <a16:creationId xmlns:a16="http://schemas.microsoft.com/office/drawing/2014/main" id="{980876A0-01BA-B154-9904-49459BE809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4" y="318184"/>
            <a:ext cx="2257425" cy="871391"/>
          </a:xfrm>
          <a:prstGeom prst="rect">
            <a:avLst/>
          </a:prstGeom>
        </p:spPr>
      </p:pic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22A9EACA-9727-EDBA-BCD4-0FD1AE99BD3F}"/>
              </a:ext>
            </a:extLst>
          </p:cNvPr>
          <p:cNvSpPr/>
          <p:nvPr/>
        </p:nvSpPr>
        <p:spPr>
          <a:xfrm>
            <a:off x="4239078" y="1257300"/>
            <a:ext cx="3713843" cy="4850396"/>
          </a:xfrm>
          <a:prstGeom prst="roundRect">
            <a:avLst>
              <a:gd name="adj" fmla="val 5223"/>
            </a:avLst>
          </a:prstGeom>
          <a:solidFill>
            <a:schemeClr val="bg1">
              <a:alpha val="50000"/>
            </a:schemeClr>
          </a:solidFill>
          <a:ln>
            <a:noFill/>
          </a:ln>
          <a:effectLst>
            <a:outerShdw blurRad="254000" dist="762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0" rIns="72000" bIns="0" rtlCol="0" anchor="t" anchorCtr="0"/>
          <a:lstStyle/>
          <a:p>
            <a:pPr algn="ctr"/>
            <a:endParaRPr lang="pt-PT" sz="900" dirty="0">
              <a:solidFill>
                <a:srgbClr val="E3E3E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Retângulo: Cantos Superiores Arredondados 10">
            <a:extLst>
              <a:ext uri="{FF2B5EF4-FFF2-40B4-BE49-F238E27FC236}">
                <a16:creationId xmlns:a16="http://schemas.microsoft.com/office/drawing/2014/main" id="{80006698-4A1E-5A22-AAD5-FEF0AD7FA313}"/>
              </a:ext>
            </a:extLst>
          </p:cNvPr>
          <p:cNvSpPr/>
          <p:nvPr/>
        </p:nvSpPr>
        <p:spPr>
          <a:xfrm>
            <a:off x="4239078" y="1257300"/>
            <a:ext cx="3713843" cy="657225"/>
          </a:xfrm>
          <a:prstGeom prst="round2SameRect">
            <a:avLst>
              <a:gd name="adj1" fmla="val 23827"/>
              <a:gd name="adj2" fmla="val 0"/>
            </a:avLst>
          </a:prstGeom>
          <a:gradFill flip="none" rotWithShape="1">
            <a:gsLst>
              <a:gs pos="100000">
                <a:srgbClr val="30BFC5"/>
              </a:gs>
              <a:gs pos="0">
                <a:srgbClr val="0D2EFF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PT" sz="13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Agosto</a:t>
            </a:r>
          </a:p>
        </p:txBody>
      </p: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B2D670A5-DC79-9E6D-D4F6-1E3E135BC354}"/>
              </a:ext>
            </a:extLst>
          </p:cNvPr>
          <p:cNvSpPr/>
          <p:nvPr/>
        </p:nvSpPr>
        <p:spPr>
          <a:xfrm>
            <a:off x="8108886" y="1257300"/>
            <a:ext cx="3713843" cy="4850396"/>
          </a:xfrm>
          <a:prstGeom prst="roundRect">
            <a:avLst>
              <a:gd name="adj" fmla="val 5223"/>
            </a:avLst>
          </a:prstGeom>
          <a:solidFill>
            <a:schemeClr val="bg1"/>
          </a:solidFill>
          <a:ln>
            <a:noFill/>
          </a:ln>
          <a:effectLst>
            <a:outerShdw blurRad="254000" dist="762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0" rIns="72000" bIns="0" rtlCol="0" anchor="t" anchorCtr="0"/>
          <a:lstStyle/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9 setembro</a:t>
            </a:r>
          </a:p>
          <a:p>
            <a:pPr algn="ctr"/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Webinar – CRM e vendas com ODOO integrado no </a:t>
            </a:r>
            <a:r>
              <a:rPr lang="pt-PT" sz="900" dirty="0" err="1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Cegid</a:t>
            </a:r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PHC</a:t>
            </a: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b="1" dirty="0">
              <a:solidFill>
                <a:srgbClr val="001A7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10 setembro</a:t>
            </a:r>
          </a:p>
          <a:p>
            <a:pPr algn="ctr"/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Webinar – </a:t>
            </a:r>
            <a:r>
              <a:rPr lang="pt-PT" sz="900" dirty="0" err="1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Factorial</a:t>
            </a:r>
            <a:endParaRPr lang="pt-PT" sz="900" dirty="0">
              <a:solidFill>
                <a:srgbClr val="001A7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dirty="0">
              <a:solidFill>
                <a:srgbClr val="E3E3E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endParaRPr lang="pt-PT" sz="900" dirty="0">
              <a:solidFill>
                <a:srgbClr val="E3E3E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23 setembro</a:t>
            </a:r>
          </a:p>
          <a:p>
            <a:pPr algn="ctr"/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Sessão – Serviço pós-venda digital</a:t>
            </a:r>
            <a:endParaRPr lang="pt-PT" sz="900" dirty="0">
              <a:solidFill>
                <a:srgbClr val="E3E3E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5" name="Retângulo: Cantos Superiores Arredondados 14">
            <a:extLst>
              <a:ext uri="{FF2B5EF4-FFF2-40B4-BE49-F238E27FC236}">
                <a16:creationId xmlns:a16="http://schemas.microsoft.com/office/drawing/2014/main" id="{DC2F5552-25AA-0424-29F0-7A2BC5159A58}"/>
              </a:ext>
            </a:extLst>
          </p:cNvPr>
          <p:cNvSpPr/>
          <p:nvPr/>
        </p:nvSpPr>
        <p:spPr>
          <a:xfrm>
            <a:off x="8108886" y="1257300"/>
            <a:ext cx="3713843" cy="657225"/>
          </a:xfrm>
          <a:prstGeom prst="round2SameRect">
            <a:avLst>
              <a:gd name="adj1" fmla="val 23827"/>
              <a:gd name="adj2" fmla="val 0"/>
            </a:avLst>
          </a:prstGeom>
          <a:gradFill flip="none" rotWithShape="1">
            <a:gsLst>
              <a:gs pos="100000">
                <a:srgbClr val="30BFC5"/>
              </a:gs>
              <a:gs pos="0">
                <a:srgbClr val="0D2EFF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PT" sz="13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Setembro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71569183-E957-D99B-72E4-52E8C43FEF38}"/>
              </a:ext>
            </a:extLst>
          </p:cNvPr>
          <p:cNvSpPr txBox="1"/>
          <p:nvPr/>
        </p:nvSpPr>
        <p:spPr>
          <a:xfrm>
            <a:off x="6900421" y="476881"/>
            <a:ext cx="4922309" cy="5539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r"/>
            <a:r>
              <a:rPr lang="pt-PT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Calendário de Eventos </a:t>
            </a:r>
            <a:r>
              <a:rPr lang="pt-PT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Winsig</a:t>
            </a:r>
            <a:r>
              <a:rPr lang="pt-PT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2026</a:t>
            </a:r>
          </a:p>
          <a:p>
            <a:pPr algn="r"/>
            <a:r>
              <a:rPr lang="pt-P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3.º Trimestre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ABEE8DA-590F-F7B5-1461-FEEE36F3F268}"/>
              </a:ext>
            </a:extLst>
          </p:cNvPr>
          <p:cNvSpPr txBox="1"/>
          <p:nvPr/>
        </p:nvSpPr>
        <p:spPr>
          <a:xfrm>
            <a:off x="369270" y="6345822"/>
            <a:ext cx="6121227" cy="16927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pt-PT" sz="11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Legenda:         </a:t>
            </a:r>
            <a:r>
              <a:rPr lang="pt-PT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Evento presencial          Sala virtual </a:t>
            </a:r>
            <a:r>
              <a:rPr lang="pt-PT" sz="11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Winsig</a:t>
            </a:r>
            <a:r>
              <a:rPr lang="pt-PT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722F27C-BBB9-D29D-04C9-EE96D9E37CF3}"/>
              </a:ext>
            </a:extLst>
          </p:cNvPr>
          <p:cNvSpPr/>
          <p:nvPr/>
        </p:nvSpPr>
        <p:spPr>
          <a:xfrm>
            <a:off x="2959522" y="6318625"/>
            <a:ext cx="225932" cy="225932"/>
          </a:xfrm>
          <a:prstGeom prst="ellipse">
            <a:avLst/>
          </a:prstGeom>
          <a:solidFill>
            <a:srgbClr val="001A7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F077F6-A43E-BC8B-7359-2ED7C0A2C418}"/>
              </a:ext>
            </a:extLst>
          </p:cNvPr>
          <p:cNvSpPr/>
          <p:nvPr/>
        </p:nvSpPr>
        <p:spPr>
          <a:xfrm>
            <a:off x="1234820" y="6318625"/>
            <a:ext cx="225932" cy="225932"/>
          </a:xfrm>
          <a:prstGeom prst="ellipse">
            <a:avLst/>
          </a:prstGeom>
          <a:solidFill>
            <a:srgbClr val="0D2E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37968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43F83-26FB-0B2E-21BF-FF7533231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tângulo 46">
            <a:extLst>
              <a:ext uri="{FF2B5EF4-FFF2-40B4-BE49-F238E27FC236}">
                <a16:creationId xmlns:a16="http://schemas.microsoft.com/office/drawing/2014/main" id="{5035E407-DB3B-C024-BEEE-6F429695847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001A70"/>
              </a:gs>
              <a:gs pos="50000">
                <a:srgbClr val="0D2EFF"/>
              </a:gs>
              <a:gs pos="100000">
                <a:srgbClr val="30BFC5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id="{F9114456-1ABC-00DB-594D-C41152E624BC}"/>
              </a:ext>
            </a:extLst>
          </p:cNvPr>
          <p:cNvSpPr/>
          <p:nvPr/>
        </p:nvSpPr>
        <p:spPr>
          <a:xfrm>
            <a:off x="369270" y="1257300"/>
            <a:ext cx="3713843" cy="4850396"/>
          </a:xfrm>
          <a:prstGeom prst="roundRect">
            <a:avLst>
              <a:gd name="adj" fmla="val 5223"/>
            </a:avLst>
          </a:prstGeom>
          <a:solidFill>
            <a:schemeClr val="bg1"/>
          </a:solidFill>
          <a:ln>
            <a:noFill/>
          </a:ln>
          <a:effectLst>
            <a:outerShdw blurRad="254000" dist="762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0" rIns="72000" bIns="0" rtlCol="0" anchor="t" anchorCtr="0"/>
          <a:lstStyle/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 outubro</a:t>
            </a:r>
          </a:p>
          <a:p>
            <a:pPr algn="ctr"/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Webinar –setor da construção</a:t>
            </a: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b="1" dirty="0">
              <a:solidFill>
                <a:srgbClr val="001A7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7 outubro</a:t>
            </a:r>
          </a:p>
          <a:p>
            <a:pPr algn="ctr"/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Sessão – 17 anos a crescer: as estratégias da Winsig</a:t>
            </a: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dirty="0">
              <a:solidFill>
                <a:srgbClr val="E3E3E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21 outubro</a:t>
            </a:r>
          </a:p>
          <a:p>
            <a:pPr algn="ctr"/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Academia – Configuração de impressões e análises multidimensionais</a:t>
            </a: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dirty="0">
              <a:solidFill>
                <a:srgbClr val="E3E3E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29 outubro</a:t>
            </a:r>
          </a:p>
          <a:p>
            <a:pPr algn="ctr"/>
            <a:r>
              <a:rPr lang="pt-PT" sz="900" dirty="0" err="1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Webinar</a:t>
            </a:r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– Manutenção e serviços</a:t>
            </a:r>
          </a:p>
        </p:txBody>
      </p:sp>
      <p:sp>
        <p:nvSpPr>
          <p:cNvPr id="17" name="Retângulo: Cantos Superiores Arredondados 16">
            <a:extLst>
              <a:ext uri="{FF2B5EF4-FFF2-40B4-BE49-F238E27FC236}">
                <a16:creationId xmlns:a16="http://schemas.microsoft.com/office/drawing/2014/main" id="{6F4CC0E5-3271-EAC4-2599-FB8D14B054FF}"/>
              </a:ext>
            </a:extLst>
          </p:cNvPr>
          <p:cNvSpPr/>
          <p:nvPr/>
        </p:nvSpPr>
        <p:spPr>
          <a:xfrm>
            <a:off x="369270" y="1257300"/>
            <a:ext cx="3713843" cy="657225"/>
          </a:xfrm>
          <a:prstGeom prst="round2SameRect">
            <a:avLst>
              <a:gd name="adj1" fmla="val 23827"/>
              <a:gd name="adj2" fmla="val 0"/>
            </a:avLst>
          </a:prstGeom>
          <a:gradFill flip="none" rotWithShape="1">
            <a:gsLst>
              <a:gs pos="100000">
                <a:srgbClr val="30BFC5"/>
              </a:gs>
              <a:gs pos="0">
                <a:srgbClr val="0D2EFF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PT" sz="13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Outubro</a:t>
            </a:r>
          </a:p>
        </p:txBody>
      </p:sp>
      <p:pic>
        <p:nvPicPr>
          <p:cNvPr id="26" name="Imagem 25" descr="Uma imagem com Tipo de letra, Gráficos, tipografia, logótipo&#10;&#10;Os conteúdos gerados por IA podem estar incorretos.">
            <a:extLst>
              <a:ext uri="{FF2B5EF4-FFF2-40B4-BE49-F238E27FC236}">
                <a16:creationId xmlns:a16="http://schemas.microsoft.com/office/drawing/2014/main" id="{693706AD-8FC9-4E00-EB79-181D708540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4" y="318184"/>
            <a:ext cx="2257425" cy="871391"/>
          </a:xfrm>
          <a:prstGeom prst="rect">
            <a:avLst/>
          </a:prstGeom>
        </p:spPr>
      </p:pic>
      <p:sp>
        <p:nvSpPr>
          <p:cNvPr id="27" name="CaixaDeTexto 26">
            <a:extLst>
              <a:ext uri="{FF2B5EF4-FFF2-40B4-BE49-F238E27FC236}">
                <a16:creationId xmlns:a16="http://schemas.microsoft.com/office/drawing/2014/main" id="{100A568C-38B5-2875-961B-8CBDA9F9E959}"/>
              </a:ext>
            </a:extLst>
          </p:cNvPr>
          <p:cNvSpPr txBox="1"/>
          <p:nvPr/>
        </p:nvSpPr>
        <p:spPr>
          <a:xfrm>
            <a:off x="6900421" y="476881"/>
            <a:ext cx="4922309" cy="5539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r"/>
            <a:r>
              <a:rPr lang="pt-PT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Calendário de Eventos </a:t>
            </a:r>
            <a:r>
              <a:rPr lang="pt-PT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Winsig</a:t>
            </a:r>
            <a:r>
              <a:rPr lang="pt-PT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2026</a:t>
            </a:r>
          </a:p>
          <a:p>
            <a:pPr algn="r"/>
            <a:r>
              <a:rPr lang="pt-P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4.º Trimestre</a:t>
            </a:r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229EE807-582F-93AA-DEC2-E60304DC5E77}"/>
              </a:ext>
            </a:extLst>
          </p:cNvPr>
          <p:cNvSpPr/>
          <p:nvPr/>
        </p:nvSpPr>
        <p:spPr>
          <a:xfrm>
            <a:off x="4239078" y="1257300"/>
            <a:ext cx="3713843" cy="4850396"/>
          </a:xfrm>
          <a:prstGeom prst="roundRect">
            <a:avLst>
              <a:gd name="adj" fmla="val 5223"/>
            </a:avLst>
          </a:prstGeom>
          <a:solidFill>
            <a:schemeClr val="bg1"/>
          </a:solidFill>
          <a:ln>
            <a:noFill/>
          </a:ln>
          <a:effectLst>
            <a:outerShdw blurRad="254000" dist="762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0" rIns="72000" bIns="0" rtlCol="0" anchor="t" anchorCtr="0"/>
          <a:lstStyle/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 novembro</a:t>
            </a:r>
          </a:p>
          <a:p>
            <a:pPr algn="ctr"/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Academia – Gestão empresarial</a:t>
            </a: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dirty="0">
              <a:solidFill>
                <a:srgbClr val="E3E3E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D2E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11, 12 e 13 novembro</a:t>
            </a:r>
          </a:p>
          <a:p>
            <a:pPr algn="ctr"/>
            <a:r>
              <a:rPr lang="pt-PT" sz="900" dirty="0">
                <a:solidFill>
                  <a:srgbClr val="0D2E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Feira </a:t>
            </a:r>
            <a:r>
              <a:rPr lang="pt-PT" sz="900" dirty="0" err="1">
                <a:solidFill>
                  <a:srgbClr val="0D2E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Expometal</a:t>
            </a:r>
            <a:endParaRPr lang="pt-PT" sz="900" dirty="0">
              <a:solidFill>
                <a:srgbClr val="0D2EF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b="1" dirty="0">
              <a:solidFill>
                <a:srgbClr val="001A7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18 novembro</a:t>
            </a:r>
          </a:p>
          <a:p>
            <a:pPr algn="ctr"/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Academia – Manutenção preventiva e corretiva</a:t>
            </a: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dirty="0">
              <a:solidFill>
                <a:srgbClr val="E3E3E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D2E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19, 20 e 21 novembro</a:t>
            </a:r>
          </a:p>
          <a:p>
            <a:pPr algn="ctr"/>
            <a:r>
              <a:rPr lang="pt-PT" sz="900" dirty="0">
                <a:solidFill>
                  <a:srgbClr val="0D2E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Feira Concreta</a:t>
            </a: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dirty="0">
              <a:solidFill>
                <a:srgbClr val="001A7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26 novembro</a:t>
            </a:r>
          </a:p>
          <a:p>
            <a:pPr algn="ctr"/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Webinar – Fabricação têxtil</a:t>
            </a:r>
          </a:p>
        </p:txBody>
      </p:sp>
      <p:sp>
        <p:nvSpPr>
          <p:cNvPr id="11" name="Retângulo: Cantos Superiores Arredondados 10">
            <a:extLst>
              <a:ext uri="{FF2B5EF4-FFF2-40B4-BE49-F238E27FC236}">
                <a16:creationId xmlns:a16="http://schemas.microsoft.com/office/drawing/2014/main" id="{FA9BFB33-C22E-D147-A904-B3A3E48DE340}"/>
              </a:ext>
            </a:extLst>
          </p:cNvPr>
          <p:cNvSpPr/>
          <p:nvPr/>
        </p:nvSpPr>
        <p:spPr>
          <a:xfrm>
            <a:off x="4239078" y="1257300"/>
            <a:ext cx="3713843" cy="657225"/>
          </a:xfrm>
          <a:prstGeom prst="round2SameRect">
            <a:avLst>
              <a:gd name="adj1" fmla="val 23827"/>
              <a:gd name="adj2" fmla="val 0"/>
            </a:avLst>
          </a:prstGeom>
          <a:gradFill flip="none" rotWithShape="1">
            <a:gsLst>
              <a:gs pos="100000">
                <a:srgbClr val="30BFC5"/>
              </a:gs>
              <a:gs pos="0">
                <a:srgbClr val="0D2EFF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PT" sz="13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Novembro</a:t>
            </a:r>
          </a:p>
        </p:txBody>
      </p: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99926D3E-A238-84EB-A0F3-36D07D8584D1}"/>
              </a:ext>
            </a:extLst>
          </p:cNvPr>
          <p:cNvSpPr/>
          <p:nvPr/>
        </p:nvSpPr>
        <p:spPr>
          <a:xfrm>
            <a:off x="8108886" y="1257300"/>
            <a:ext cx="3713843" cy="4850396"/>
          </a:xfrm>
          <a:prstGeom prst="roundRect">
            <a:avLst>
              <a:gd name="adj" fmla="val 5223"/>
            </a:avLst>
          </a:prstGeom>
          <a:solidFill>
            <a:schemeClr val="bg1"/>
          </a:solidFill>
          <a:ln>
            <a:noFill/>
          </a:ln>
          <a:effectLst>
            <a:outerShdw blurRad="254000" dist="762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0" rIns="72000" bIns="0" rtlCol="0" anchor="t" anchorCtr="0"/>
          <a:lstStyle/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 dezembro</a:t>
            </a:r>
          </a:p>
          <a:p>
            <a:pPr algn="ctr"/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Sessão – Inteligência artificial, o poder da tecnologia</a:t>
            </a: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dirty="0">
              <a:solidFill>
                <a:srgbClr val="E3E3E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10 dezembro</a:t>
            </a:r>
          </a:p>
          <a:p>
            <a:pPr algn="ctr"/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Webinar – setor das metalomecânicas</a:t>
            </a: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dirty="0">
              <a:solidFill>
                <a:srgbClr val="E3E3E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11 dezembro</a:t>
            </a:r>
          </a:p>
          <a:p>
            <a:pPr algn="ctr"/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Sessão – Comunicação das séries à AT</a:t>
            </a:r>
          </a:p>
          <a:p>
            <a:pPr algn="ctr"/>
            <a:r>
              <a:rPr lang="pt-PT" sz="900" dirty="0">
                <a:solidFill>
                  <a:srgbClr val="E3E3E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_______________________________________________</a:t>
            </a:r>
          </a:p>
          <a:p>
            <a:pPr algn="ctr"/>
            <a:endParaRPr lang="pt-PT" sz="900" dirty="0">
              <a:solidFill>
                <a:srgbClr val="E3E3E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PT" sz="900" b="1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16 dezembro</a:t>
            </a:r>
          </a:p>
          <a:p>
            <a:pPr algn="ctr"/>
            <a:r>
              <a:rPr lang="pt-PT" sz="900" dirty="0">
                <a:solidFill>
                  <a:srgbClr val="001A7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Academia – Análises avançadas e multidimensionais</a:t>
            </a:r>
            <a:endParaRPr lang="pt-PT" sz="900" dirty="0">
              <a:solidFill>
                <a:srgbClr val="E3E3E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5" name="Retângulo: Cantos Superiores Arredondados 14">
            <a:extLst>
              <a:ext uri="{FF2B5EF4-FFF2-40B4-BE49-F238E27FC236}">
                <a16:creationId xmlns:a16="http://schemas.microsoft.com/office/drawing/2014/main" id="{7408003F-32CE-45E9-22ED-B5B45154C0A9}"/>
              </a:ext>
            </a:extLst>
          </p:cNvPr>
          <p:cNvSpPr/>
          <p:nvPr/>
        </p:nvSpPr>
        <p:spPr>
          <a:xfrm>
            <a:off x="8108886" y="1257300"/>
            <a:ext cx="3713843" cy="657225"/>
          </a:xfrm>
          <a:prstGeom prst="round2SameRect">
            <a:avLst>
              <a:gd name="adj1" fmla="val 23827"/>
              <a:gd name="adj2" fmla="val 0"/>
            </a:avLst>
          </a:prstGeom>
          <a:gradFill flip="none" rotWithShape="1">
            <a:gsLst>
              <a:gs pos="100000">
                <a:srgbClr val="30BFC5"/>
              </a:gs>
              <a:gs pos="0">
                <a:srgbClr val="0D2EFF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PT" sz="13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Dezembro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A3291921-9C31-D477-5A52-141E5A37D9DC}"/>
              </a:ext>
            </a:extLst>
          </p:cNvPr>
          <p:cNvSpPr txBox="1"/>
          <p:nvPr/>
        </p:nvSpPr>
        <p:spPr>
          <a:xfrm>
            <a:off x="369270" y="6345822"/>
            <a:ext cx="6121227" cy="16927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pt-PT" sz="11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Legenda:         </a:t>
            </a:r>
            <a:r>
              <a:rPr lang="pt-PT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Evento presencial          Sala virtual </a:t>
            </a:r>
            <a:r>
              <a:rPr lang="pt-PT" sz="11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Winsig</a:t>
            </a:r>
            <a:r>
              <a:rPr lang="pt-PT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22FBBD83-ED74-5ED9-8CDF-7793B725962A}"/>
              </a:ext>
            </a:extLst>
          </p:cNvPr>
          <p:cNvSpPr/>
          <p:nvPr/>
        </p:nvSpPr>
        <p:spPr>
          <a:xfrm>
            <a:off x="2959522" y="6318625"/>
            <a:ext cx="225932" cy="225932"/>
          </a:xfrm>
          <a:prstGeom prst="ellipse">
            <a:avLst/>
          </a:prstGeom>
          <a:solidFill>
            <a:srgbClr val="001A7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E551739-DD9B-D047-0D75-1D0E7CED8175}"/>
              </a:ext>
            </a:extLst>
          </p:cNvPr>
          <p:cNvSpPr/>
          <p:nvPr/>
        </p:nvSpPr>
        <p:spPr>
          <a:xfrm>
            <a:off x="1234820" y="6318625"/>
            <a:ext cx="225932" cy="225932"/>
          </a:xfrm>
          <a:prstGeom prst="ellipse">
            <a:avLst/>
          </a:prstGeom>
          <a:solidFill>
            <a:srgbClr val="0D2E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664465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7821f00-5a5b-4850-b937-32c7880db265">
      <Terms xmlns="http://schemas.microsoft.com/office/infopath/2007/PartnerControls"/>
    </lcf76f155ced4ddcb4097134ff3c332f>
    <TaxCatchAll xmlns="928b9f09-3a69-4db7-9d5a-54129d6fad1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679501444394C498A064151CDD72BB8" ma:contentTypeVersion="11" ma:contentTypeDescription="Criar um novo documento." ma:contentTypeScope="" ma:versionID="100adaff1aa1dc713aee96b2ed856f97">
  <xsd:schema xmlns:xsd="http://www.w3.org/2001/XMLSchema" xmlns:xs="http://www.w3.org/2001/XMLSchema" xmlns:p="http://schemas.microsoft.com/office/2006/metadata/properties" xmlns:ns2="97821f00-5a5b-4850-b937-32c7880db265" xmlns:ns3="928b9f09-3a69-4db7-9d5a-54129d6fad10" targetNamespace="http://schemas.microsoft.com/office/2006/metadata/properties" ma:root="true" ma:fieldsID="edf1a8b24a50eec8b8f0c131878046c9" ns2:_="" ns3:_="">
    <xsd:import namespace="97821f00-5a5b-4850-b937-32c7880db265"/>
    <xsd:import namespace="928b9f09-3a69-4db7-9d5a-54129d6fad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821f00-5a5b-4850-b937-32c7880db2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m" ma:readOnly="false" ma:fieldId="{5cf76f15-5ced-4ddc-b409-7134ff3c332f}" ma:taxonomyMulti="true" ma:sspId="0610b2c8-85f7-4be8-b9c7-3e9f56818a0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8b9f09-3a69-4db7-9d5a-54129d6fad1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4fc0862-ab63-4d5a-bb17-bdd8c9753aee}" ma:internalName="TaxCatchAll" ma:showField="CatchAllData" ma:web="928b9f09-3a69-4db7-9d5a-54129d6fad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5B1C5DC-F538-44F8-8403-E0EA730C3BB4}">
  <ds:schemaRefs>
    <ds:schemaRef ds:uri="928b9f09-3a69-4db7-9d5a-54129d6fad10"/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www.w3.org/XML/1998/namespace"/>
    <ds:schemaRef ds:uri="97821f00-5a5b-4850-b937-32c7880db265"/>
  </ds:schemaRefs>
</ds:datastoreItem>
</file>

<file path=customXml/itemProps2.xml><?xml version="1.0" encoding="utf-8"?>
<ds:datastoreItem xmlns:ds="http://schemas.openxmlformats.org/officeDocument/2006/customXml" ds:itemID="{CC4D9DC2-8171-4A1D-AB87-30721C7D334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CAA456-6992-4602-BACF-0D46152FF6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821f00-5a5b-4850-b937-32c7880db265"/>
    <ds:schemaRef ds:uri="928b9f09-3a69-4db7-9d5a-54129d6fad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c80d936-931c-4d9c-b3fc-8d149c70c395}" enabled="1" method="Standard" siteId="{918efd35-3da7-43a2-b2ec-7e453e8ed34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431</Words>
  <Application>Microsoft Office PowerPoint</Application>
  <PresentationFormat>Ecrã Panorâmico</PresentationFormat>
  <Paragraphs>159</Paragraphs>
  <Slides>4</Slides>
  <Notes>3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Verdana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Tiago Martins</dc:creator>
  <cp:lastModifiedBy>Ana Lopes</cp:lastModifiedBy>
  <cp:revision>9</cp:revision>
  <dcterms:created xsi:type="dcterms:W3CDTF">2025-11-14T12:44:13Z</dcterms:created>
  <dcterms:modified xsi:type="dcterms:W3CDTF">2026-07-16T09:44:45Z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0x0101005679501444394C498A064151CDD72BB8</vt:lpwstr>
  </property>
  <property fmtid="{D5CDD505-2E9C-101B-9397-08002B2CF9AE}" pid="3" name="MediaServiceImageTags">
    <vt:lpwstr/>
  </property>
</Properties>
</file>